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9" r:id="rId2"/>
    <p:sldId id="264" r:id="rId3"/>
    <p:sldId id="26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52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84083B-B97C-4AD1-B12A-FBC8C7EF5937}" type="datetimeFigureOut">
              <a:rPr lang="en-GB" smtClean="0"/>
              <a:t>17/10/2023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9A265C-0737-45CD-9EAE-E9D83607F7F2}" type="slidenum">
              <a:rPr lang="en-GB" smtClean="0"/>
              <a:t>‹#›</a:t>
            </a:fld>
            <a:endParaRPr lang="en-GB"/>
          </a:p>
        </p:txBody>
      </p:sp>
    </p:spTree>
    <p:extLst>
      <p:ext uri="{BB962C8B-B14F-4D97-AF65-F5344CB8AC3E}">
        <p14:creationId xmlns:p14="http://schemas.microsoft.com/office/powerpoint/2010/main" val="2130529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B2A39ED-4604-44A4-9F3D-D19B172F722E}"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1C9523-87A9-4CAA-9FAF-45AC5B5E8833}" type="slidenum">
              <a:rPr lang="en-GB" smtClean="0"/>
              <a:t>‹#›</a:t>
            </a:fld>
            <a:endParaRPr lang="en-GB"/>
          </a:p>
        </p:txBody>
      </p:sp>
    </p:spTree>
    <p:extLst>
      <p:ext uri="{BB962C8B-B14F-4D97-AF65-F5344CB8AC3E}">
        <p14:creationId xmlns:p14="http://schemas.microsoft.com/office/powerpoint/2010/main" val="2457397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2A39ED-4604-44A4-9F3D-D19B172F722E}"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1C9523-87A9-4CAA-9FAF-45AC5B5E8833}" type="slidenum">
              <a:rPr lang="en-GB" smtClean="0"/>
              <a:t>‹#›</a:t>
            </a:fld>
            <a:endParaRPr lang="en-GB"/>
          </a:p>
        </p:txBody>
      </p:sp>
    </p:spTree>
    <p:extLst>
      <p:ext uri="{BB962C8B-B14F-4D97-AF65-F5344CB8AC3E}">
        <p14:creationId xmlns:p14="http://schemas.microsoft.com/office/powerpoint/2010/main" val="2226838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2A39ED-4604-44A4-9F3D-D19B172F722E}"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1C9523-87A9-4CAA-9FAF-45AC5B5E8833}" type="slidenum">
              <a:rPr lang="en-GB" smtClean="0"/>
              <a:t>‹#›</a:t>
            </a:fld>
            <a:endParaRPr lang="en-GB"/>
          </a:p>
        </p:txBody>
      </p:sp>
    </p:spTree>
    <p:extLst>
      <p:ext uri="{BB962C8B-B14F-4D97-AF65-F5344CB8AC3E}">
        <p14:creationId xmlns:p14="http://schemas.microsoft.com/office/powerpoint/2010/main" val="3288606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apositiva de título">
    <p:spTree>
      <p:nvGrpSpPr>
        <p:cNvPr id="1" name=""/>
        <p:cNvGrpSpPr/>
        <p:nvPr/>
      </p:nvGrpSpPr>
      <p:grpSpPr>
        <a:xfrm>
          <a:off x="0" y="0"/>
          <a:ext cx="0" cy="0"/>
          <a:chOff x="0" y="0"/>
          <a:chExt cx="0" cy="0"/>
        </a:xfrm>
      </p:grpSpPr>
      <p:grpSp>
        <p:nvGrpSpPr>
          <p:cNvPr id="2" name="5 Grupo"/>
          <p:cNvGrpSpPr>
            <a:grpSpLocks/>
          </p:cNvGrpSpPr>
          <p:nvPr userDrawn="1"/>
        </p:nvGrpSpPr>
        <p:grpSpPr bwMode="auto">
          <a:xfrm>
            <a:off x="0" y="1588"/>
            <a:ext cx="9144000" cy="6856412"/>
            <a:chOff x="0" y="1588"/>
            <a:chExt cx="9144000" cy="6856412"/>
          </a:xfrm>
        </p:grpSpPr>
        <p:pic>
          <p:nvPicPr>
            <p:cNvPr id="3" name="2 Imagen" descr="FondoportadamundoOK-01.png"/>
            <p:cNvPicPr>
              <a:picLocks noChangeAspect="1"/>
            </p:cNvPicPr>
            <p:nvPr userDrawn="1"/>
          </p:nvPicPr>
          <p:blipFill>
            <a:blip r:embed="rId2"/>
            <a:srcRect r="5589"/>
            <a:stretch>
              <a:fillRect/>
            </a:stretch>
          </p:blipFill>
          <p:spPr bwMode="auto">
            <a:xfrm>
              <a:off x="0" y="1588"/>
              <a:ext cx="9144000" cy="6856412"/>
            </a:xfrm>
            <a:prstGeom prst="rect">
              <a:avLst/>
            </a:prstGeom>
            <a:noFill/>
            <a:ln w="9525">
              <a:noFill/>
              <a:miter lim="800000"/>
              <a:headEnd/>
              <a:tailEnd/>
            </a:ln>
          </p:spPr>
        </p:pic>
        <p:pic>
          <p:nvPicPr>
            <p:cNvPr id="4" name="Picture 2" descr="Z:\IDENTIDAD GRÁFICA DE LA IMAGEN\PlataformaOn-line\ESQUEMA_PORTAL\ScottishPower\_SP_logos\Onda_Ripple\SP_Ripple.png"/>
            <p:cNvPicPr>
              <a:picLocks noChangeAspect="1" noChangeArrowheads="1"/>
            </p:cNvPicPr>
            <p:nvPr userDrawn="1"/>
          </p:nvPicPr>
          <p:blipFill>
            <a:blip r:embed="rId3"/>
            <a:srcRect/>
            <a:stretch>
              <a:fillRect/>
            </a:stretch>
          </p:blipFill>
          <p:spPr bwMode="auto">
            <a:xfrm>
              <a:off x="4640263" y="1803400"/>
              <a:ext cx="4483100" cy="5054600"/>
            </a:xfrm>
            <a:prstGeom prst="rect">
              <a:avLst/>
            </a:prstGeom>
            <a:noFill/>
            <a:ln w="9525">
              <a:noFill/>
              <a:miter lim="800000"/>
              <a:headEnd/>
              <a:tailEnd/>
            </a:ln>
          </p:spPr>
        </p:pic>
      </p:grpSp>
    </p:spTree>
    <p:extLst>
      <p:ext uri="{BB962C8B-B14F-4D97-AF65-F5344CB8AC3E}">
        <p14:creationId xmlns:p14="http://schemas.microsoft.com/office/powerpoint/2010/main" val="9880498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ítulo vertical y texto">
    <p:spTree>
      <p:nvGrpSpPr>
        <p:cNvPr id="1" name=""/>
        <p:cNvGrpSpPr/>
        <p:nvPr/>
      </p:nvGrpSpPr>
      <p:grpSpPr>
        <a:xfrm>
          <a:off x="0" y="0"/>
          <a:ext cx="0" cy="0"/>
          <a:chOff x="0" y="0"/>
          <a:chExt cx="0" cy="0"/>
        </a:xfrm>
      </p:grpSpPr>
      <p:grpSp>
        <p:nvGrpSpPr>
          <p:cNvPr id="2" name="5 Grupo"/>
          <p:cNvGrpSpPr>
            <a:grpSpLocks/>
          </p:cNvGrpSpPr>
          <p:nvPr userDrawn="1"/>
        </p:nvGrpSpPr>
        <p:grpSpPr bwMode="auto">
          <a:xfrm>
            <a:off x="0" y="0"/>
            <a:ext cx="9142413" cy="6856413"/>
            <a:chOff x="0" y="0"/>
            <a:chExt cx="9142413" cy="6856413"/>
          </a:xfrm>
        </p:grpSpPr>
        <p:pic>
          <p:nvPicPr>
            <p:cNvPr id="5" name="Picture 2" descr="Z:\IDENTIDAD GRÁFICA DE LA IMAGEN\PlataformaOn-line\ESQUEMA_PORTAL\ScottishPower\_SP_Templates\diapo1-01.png"/>
            <p:cNvPicPr>
              <a:picLocks noChangeAspect="1" noChangeArrowheads="1"/>
            </p:cNvPicPr>
            <p:nvPr userDrawn="1"/>
          </p:nvPicPr>
          <p:blipFill>
            <a:blip r:embed="rId2"/>
            <a:srcRect/>
            <a:stretch>
              <a:fillRect/>
            </a:stretch>
          </p:blipFill>
          <p:spPr bwMode="auto">
            <a:xfrm>
              <a:off x="0" y="0"/>
              <a:ext cx="9142413" cy="6856413"/>
            </a:xfrm>
            <a:prstGeom prst="rect">
              <a:avLst/>
            </a:prstGeom>
            <a:noFill/>
            <a:ln w="9525">
              <a:noFill/>
              <a:miter lim="800000"/>
              <a:headEnd/>
              <a:tailEnd/>
            </a:ln>
          </p:spPr>
        </p:pic>
        <p:pic>
          <p:nvPicPr>
            <p:cNvPr id="6" name="Picture 3" descr="Z:\IDENTIDAD GRÁFICA DE LA IMAGEN\PlataformaOn-line\ESQUEMA_PORTAL\ScottishPower\_SP_logos\Screen_RGB\jpg\SP_H_Pos_RGB.jpg"/>
            <p:cNvPicPr>
              <a:picLocks noChangeAspect="1" noChangeArrowheads="1"/>
            </p:cNvPicPr>
            <p:nvPr userDrawn="1"/>
          </p:nvPicPr>
          <p:blipFill>
            <a:blip r:embed="rId3"/>
            <a:srcRect/>
            <a:stretch>
              <a:fillRect/>
            </a:stretch>
          </p:blipFill>
          <p:spPr bwMode="auto">
            <a:xfrm>
              <a:off x="6970713" y="147637"/>
              <a:ext cx="1887538" cy="469033"/>
            </a:xfrm>
            <a:prstGeom prst="rect">
              <a:avLst/>
            </a:prstGeom>
            <a:noFill/>
            <a:ln w="9525">
              <a:noFill/>
              <a:miter lim="800000"/>
              <a:headEnd/>
              <a:tailEnd/>
            </a:ln>
          </p:spPr>
        </p:pic>
      </p:grpSp>
      <p:sp>
        <p:nvSpPr>
          <p:cNvPr id="7" name="Marcador de pie de página 4"/>
          <p:cNvSpPr txBox="1">
            <a:spLocks/>
          </p:cNvSpPr>
          <p:nvPr userDrawn="1"/>
        </p:nvSpPr>
        <p:spPr>
          <a:xfrm>
            <a:off x="8253413" y="6613525"/>
            <a:ext cx="822325" cy="231775"/>
          </a:xfrm>
          <a:prstGeom prst="rect">
            <a:avLst/>
          </a:prstGeom>
        </p:spPr>
        <p:txBody>
          <a:bodyPr lIns="0" tIns="0" rIns="0" bIns="0"/>
          <a:lstStyle/>
          <a:p>
            <a:pPr algn="r">
              <a:defRPr/>
            </a:pPr>
            <a:fld id="{E6100749-F1CD-4906-AF37-7909DA7F3F15}" type="slidenum">
              <a:rPr lang="en-US" sz="1000" u="none">
                <a:solidFill>
                  <a:srgbClr val="5C881A"/>
                </a:solidFill>
                <a:ea typeface="ＭＳ Ｐゴシック" pitchFamily="34" charset="-128"/>
                <a:cs typeface="Arial" pitchFamily="34" charset="0"/>
              </a:rPr>
              <a:pPr algn="r">
                <a:defRPr/>
              </a:pPr>
              <a:t>‹#›</a:t>
            </a:fld>
            <a:endParaRPr lang="en-US" sz="1000" u="none" dirty="0">
              <a:solidFill>
                <a:srgbClr val="5C881A"/>
              </a:solidFill>
              <a:ea typeface="ＭＳ Ｐゴシック" pitchFamily="34" charset="-128"/>
              <a:cs typeface="Arial" pitchFamily="34" charset="0"/>
            </a:endParaRPr>
          </a:p>
        </p:txBody>
      </p:sp>
      <p:sp>
        <p:nvSpPr>
          <p:cNvPr id="8" name="5 Marcador de contenido"/>
          <p:cNvSpPr>
            <a:spLocks noGrp="1"/>
          </p:cNvSpPr>
          <p:nvPr>
            <p:ph sz="quarter" idx="10"/>
          </p:nvPr>
        </p:nvSpPr>
        <p:spPr>
          <a:xfrm>
            <a:off x="575662" y="1839913"/>
            <a:ext cx="8439751" cy="4929187"/>
          </a:xfrm>
          <a:prstGeom prst="rect">
            <a:avLst/>
          </a:prstGeom>
        </p:spPr>
        <p:txBody>
          <a:bodyPr/>
          <a:lstStyle>
            <a:lvl1pPr>
              <a:defRPr sz="2000">
                <a:solidFill>
                  <a:srgbClr val="53672A"/>
                </a:solidFill>
                <a:latin typeface="Arial" pitchFamily="34" charset="0"/>
                <a:cs typeface="Arial" pitchFamily="34" charset="0"/>
              </a:defRPr>
            </a:lvl1pPr>
            <a:lvl2pPr>
              <a:defRPr sz="1800">
                <a:solidFill>
                  <a:srgbClr val="53672A"/>
                </a:solidFill>
                <a:latin typeface="Arial" pitchFamily="34" charset="0"/>
                <a:cs typeface="Arial" pitchFamily="34" charset="0"/>
              </a:defRPr>
            </a:lvl2pPr>
            <a:lvl3pPr>
              <a:defRPr sz="1600">
                <a:solidFill>
                  <a:srgbClr val="53672A"/>
                </a:solidFill>
                <a:latin typeface="Arial" pitchFamily="34" charset="0"/>
                <a:cs typeface="Arial" pitchFamily="34" charset="0"/>
              </a:defRPr>
            </a:lvl3pPr>
            <a:lvl4pPr>
              <a:defRPr sz="1400">
                <a:solidFill>
                  <a:srgbClr val="53672A"/>
                </a:solidFill>
                <a:latin typeface="Arial" pitchFamily="34" charset="0"/>
                <a:cs typeface="Arial" pitchFamily="34" charset="0"/>
              </a:defRPr>
            </a:lvl4pPr>
            <a:lvl5pPr>
              <a:defRPr sz="1400">
                <a:solidFill>
                  <a:srgbClr val="53672A"/>
                </a:solidFill>
                <a:latin typeface="Arial" pitchFamily="34" charset="0"/>
                <a:cs typeface="Arial" pitchFamily="34" charset="0"/>
              </a:defRPr>
            </a:lvl5pPr>
          </a:lstStyle>
          <a:p>
            <a:pPr lvl="0"/>
            <a:r>
              <a:rPr lang="es-ES" noProof="0"/>
              <a:t>Haga clic para modificar el estilo de texto del patrón</a:t>
            </a:r>
          </a:p>
        </p:txBody>
      </p:sp>
      <p:sp>
        <p:nvSpPr>
          <p:cNvPr id="9" name="6 Título"/>
          <p:cNvSpPr>
            <a:spLocks noGrp="1"/>
          </p:cNvSpPr>
          <p:nvPr>
            <p:ph type="title"/>
          </p:nvPr>
        </p:nvSpPr>
        <p:spPr>
          <a:xfrm>
            <a:off x="603250" y="1179512"/>
            <a:ext cx="8412163" cy="436563"/>
          </a:xfrm>
          <a:prstGeom prst="rect">
            <a:avLst/>
          </a:prstGeom>
        </p:spPr>
        <p:txBody>
          <a:bodyPr/>
          <a:lstStyle>
            <a:lvl1pPr algn="l">
              <a:defRPr sz="2400" b="1">
                <a:solidFill>
                  <a:srgbClr val="5C881A"/>
                </a:solidFill>
                <a:latin typeface="Arial" pitchFamily="34" charset="0"/>
                <a:cs typeface="Arial" pitchFamily="34" charset="0"/>
              </a:defRPr>
            </a:lvl1pPr>
          </a:lstStyle>
          <a:p>
            <a:r>
              <a:rPr lang="es-ES" noProof="0"/>
              <a:t>Haga clic para modificar el estilo de título del patrón</a:t>
            </a:r>
            <a:endParaRPr lang="en-GB" noProof="0" dirty="0"/>
          </a:p>
        </p:txBody>
      </p:sp>
    </p:spTree>
    <p:extLst>
      <p:ext uri="{BB962C8B-B14F-4D97-AF65-F5344CB8AC3E}">
        <p14:creationId xmlns:p14="http://schemas.microsoft.com/office/powerpoint/2010/main" val="131326244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2A39ED-4604-44A4-9F3D-D19B172F722E}"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1C9523-87A9-4CAA-9FAF-45AC5B5E8833}" type="slidenum">
              <a:rPr lang="en-GB" smtClean="0"/>
              <a:t>‹#›</a:t>
            </a:fld>
            <a:endParaRPr lang="en-GB"/>
          </a:p>
        </p:txBody>
      </p:sp>
    </p:spTree>
    <p:extLst>
      <p:ext uri="{BB962C8B-B14F-4D97-AF65-F5344CB8AC3E}">
        <p14:creationId xmlns:p14="http://schemas.microsoft.com/office/powerpoint/2010/main" val="3189623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2A39ED-4604-44A4-9F3D-D19B172F722E}"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1C9523-87A9-4CAA-9FAF-45AC5B5E8833}" type="slidenum">
              <a:rPr lang="en-GB" smtClean="0"/>
              <a:t>‹#›</a:t>
            </a:fld>
            <a:endParaRPr lang="en-GB"/>
          </a:p>
        </p:txBody>
      </p:sp>
    </p:spTree>
    <p:extLst>
      <p:ext uri="{BB962C8B-B14F-4D97-AF65-F5344CB8AC3E}">
        <p14:creationId xmlns:p14="http://schemas.microsoft.com/office/powerpoint/2010/main" val="2067239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B2A39ED-4604-44A4-9F3D-D19B172F722E}" type="datetimeFigureOut">
              <a:rPr lang="en-GB" smtClean="0"/>
              <a:t>17/10/2023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1C9523-87A9-4CAA-9FAF-45AC5B5E8833}" type="slidenum">
              <a:rPr lang="en-GB" smtClean="0"/>
              <a:t>‹#›</a:t>
            </a:fld>
            <a:endParaRPr lang="en-GB"/>
          </a:p>
        </p:txBody>
      </p:sp>
    </p:spTree>
    <p:extLst>
      <p:ext uri="{BB962C8B-B14F-4D97-AF65-F5344CB8AC3E}">
        <p14:creationId xmlns:p14="http://schemas.microsoft.com/office/powerpoint/2010/main" val="4269434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B2A39ED-4604-44A4-9F3D-D19B172F722E}" type="datetimeFigureOut">
              <a:rPr lang="en-GB" smtClean="0"/>
              <a:t>17/10/2023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31C9523-87A9-4CAA-9FAF-45AC5B5E8833}" type="slidenum">
              <a:rPr lang="en-GB" smtClean="0"/>
              <a:t>‹#›</a:t>
            </a:fld>
            <a:endParaRPr lang="en-GB"/>
          </a:p>
        </p:txBody>
      </p:sp>
    </p:spTree>
    <p:extLst>
      <p:ext uri="{BB962C8B-B14F-4D97-AF65-F5344CB8AC3E}">
        <p14:creationId xmlns:p14="http://schemas.microsoft.com/office/powerpoint/2010/main" val="3829447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B2A39ED-4604-44A4-9F3D-D19B172F722E}" type="datetimeFigureOut">
              <a:rPr lang="en-GB" smtClean="0"/>
              <a:t>17/10/2023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31C9523-87A9-4CAA-9FAF-45AC5B5E8833}" type="slidenum">
              <a:rPr lang="en-GB" smtClean="0"/>
              <a:t>‹#›</a:t>
            </a:fld>
            <a:endParaRPr lang="en-GB"/>
          </a:p>
        </p:txBody>
      </p:sp>
    </p:spTree>
    <p:extLst>
      <p:ext uri="{BB962C8B-B14F-4D97-AF65-F5344CB8AC3E}">
        <p14:creationId xmlns:p14="http://schemas.microsoft.com/office/powerpoint/2010/main" val="1707929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2A39ED-4604-44A4-9F3D-D19B172F722E}" type="datetimeFigureOut">
              <a:rPr lang="en-GB" smtClean="0"/>
              <a:t>17/10/2023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31C9523-87A9-4CAA-9FAF-45AC5B5E8833}" type="slidenum">
              <a:rPr lang="en-GB" smtClean="0"/>
              <a:t>‹#›</a:t>
            </a:fld>
            <a:endParaRPr lang="en-GB"/>
          </a:p>
        </p:txBody>
      </p:sp>
    </p:spTree>
    <p:extLst>
      <p:ext uri="{BB962C8B-B14F-4D97-AF65-F5344CB8AC3E}">
        <p14:creationId xmlns:p14="http://schemas.microsoft.com/office/powerpoint/2010/main" val="883080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2A39ED-4604-44A4-9F3D-D19B172F722E}" type="datetimeFigureOut">
              <a:rPr lang="en-GB" smtClean="0"/>
              <a:t>17/10/2023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1C9523-87A9-4CAA-9FAF-45AC5B5E8833}" type="slidenum">
              <a:rPr lang="en-GB" smtClean="0"/>
              <a:t>‹#›</a:t>
            </a:fld>
            <a:endParaRPr lang="en-GB"/>
          </a:p>
        </p:txBody>
      </p:sp>
    </p:spTree>
    <p:extLst>
      <p:ext uri="{BB962C8B-B14F-4D97-AF65-F5344CB8AC3E}">
        <p14:creationId xmlns:p14="http://schemas.microsoft.com/office/powerpoint/2010/main" val="31379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2A39ED-4604-44A4-9F3D-D19B172F722E}" type="datetimeFigureOut">
              <a:rPr lang="en-GB" smtClean="0"/>
              <a:t>17/10/2023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1C9523-87A9-4CAA-9FAF-45AC5B5E8833}" type="slidenum">
              <a:rPr lang="en-GB" smtClean="0"/>
              <a:t>‹#›</a:t>
            </a:fld>
            <a:endParaRPr lang="en-GB"/>
          </a:p>
        </p:txBody>
      </p:sp>
    </p:spTree>
    <p:extLst>
      <p:ext uri="{BB962C8B-B14F-4D97-AF65-F5344CB8AC3E}">
        <p14:creationId xmlns:p14="http://schemas.microsoft.com/office/powerpoint/2010/main" val="1824749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2A39ED-4604-44A4-9F3D-D19B172F722E}" type="datetimeFigureOut">
              <a:rPr lang="en-GB" smtClean="0"/>
              <a:t>17/10/2023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1C9523-87A9-4CAA-9FAF-45AC5B5E8833}" type="slidenum">
              <a:rPr lang="en-GB" smtClean="0"/>
              <a:t>‹#›</a:t>
            </a:fld>
            <a:endParaRPr lang="en-GB"/>
          </a:p>
        </p:txBody>
      </p:sp>
      <p:sp>
        <p:nvSpPr>
          <p:cNvPr id="7" name="MSIPCMContentMarking" descr="{&quot;HashCode&quot;:1231056682,&quot;Placement&quot;:&quot;Footer&quot;,&quot;Top&quot;:516.65155,&quot;Left&quot;:317.819916,&quot;SlideWidth&quot;:720,&quot;SlideHeight&quot;:540}">
            <a:extLst>
              <a:ext uri="{FF2B5EF4-FFF2-40B4-BE49-F238E27FC236}">
                <a16:creationId xmlns:a16="http://schemas.microsoft.com/office/drawing/2014/main" id="{A21947EE-BFE8-4A09-98EE-BFE6D0F7CC8A}"/>
              </a:ext>
            </a:extLst>
          </p:cNvPr>
          <p:cNvSpPr txBox="1"/>
          <p:nvPr userDrawn="1"/>
        </p:nvSpPr>
        <p:spPr>
          <a:xfrm>
            <a:off x="4036313" y="6561475"/>
            <a:ext cx="1071374" cy="296525"/>
          </a:xfrm>
          <a:prstGeom prst="rect">
            <a:avLst/>
          </a:prstGeom>
          <a:noFill/>
        </p:spPr>
        <p:txBody>
          <a:bodyPr vert="horz" wrap="square" lIns="0" tIns="0" rIns="0" bIns="0" rtlCol="0" anchor="ctr" anchorCtr="1">
            <a:spAutoFit/>
          </a:bodyPr>
          <a:lstStyle/>
          <a:p>
            <a:pPr algn="ctr">
              <a:spcBef>
                <a:spcPts val="0"/>
              </a:spcBef>
              <a:spcAft>
                <a:spcPts val="0"/>
              </a:spcAft>
            </a:pPr>
            <a:r>
              <a:rPr lang="en-GB" sz="1200">
                <a:solidFill>
                  <a:srgbClr val="008000"/>
                </a:solidFill>
                <a:latin typeface="Calibri" panose="020F0502020204030204" pitchFamily="34" charset="0"/>
              </a:rPr>
              <a:t>Internal Use</a:t>
            </a:r>
          </a:p>
        </p:txBody>
      </p:sp>
    </p:spTree>
    <p:extLst>
      <p:ext uri="{BB962C8B-B14F-4D97-AF65-F5344CB8AC3E}">
        <p14:creationId xmlns:p14="http://schemas.microsoft.com/office/powerpoint/2010/main" val="563628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www.scottishpower.co.uk/privacy" TargetMode="External"/><Relationship Id="rId2" Type="http://schemas.openxmlformats.org/officeDocument/2006/relationships/hyperlink" Target="file:///\\cathnas01\Supplier%20Obligation\a%20ECO4\10.%20ECO4%20Documentation\02%20Final%20versions\ECO4%20and%20The%20Great%20British%20Insulation%20Scheme%20and%20ECO%20Reporting%20and%20Evidencing%20Forum%20Privacy%20Notice1691486966163.pdf"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www.scottishpower.co.uk/privacy"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7"/>
          <p:cNvSpPr txBox="1">
            <a:spLocks noChangeArrowheads="1"/>
          </p:cNvSpPr>
          <p:nvPr/>
        </p:nvSpPr>
        <p:spPr bwMode="auto">
          <a:xfrm>
            <a:off x="450850" y="881088"/>
            <a:ext cx="8413750" cy="2712666"/>
          </a:xfrm>
          <a:prstGeom prst="rect">
            <a:avLst/>
          </a:prstGeom>
          <a:noFill/>
          <a:ln w="9525">
            <a:noFill/>
            <a:miter lim="800000"/>
            <a:headEnd/>
            <a:tailEnd/>
          </a:ln>
        </p:spPr>
        <p:txBody>
          <a:bodyPr lIns="0" tIns="0" rIns="0" bIns="0">
            <a:spAutoFit/>
          </a:bodyPr>
          <a:lstStyle/>
          <a:p>
            <a:pPr algn="r">
              <a:lnSpc>
                <a:spcPts val="7500"/>
              </a:lnSpc>
            </a:pPr>
            <a:br>
              <a:rPr lang="en-GB" sz="2500" u="none" dirty="0">
                <a:solidFill>
                  <a:srgbClr val="5C881A"/>
                </a:solidFill>
                <a:latin typeface="+mn-lt"/>
              </a:rPr>
            </a:br>
            <a:r>
              <a:rPr lang="en-GB" sz="2500" u="none" dirty="0">
                <a:solidFill>
                  <a:srgbClr val="5C881A"/>
                </a:solidFill>
                <a:latin typeface="+mn-lt"/>
              </a:rPr>
              <a:t>Government Obligations</a:t>
            </a:r>
            <a:endParaRPr lang="en-GB" sz="2000" u="none" dirty="0">
              <a:solidFill>
                <a:srgbClr val="5C881A"/>
              </a:solidFill>
              <a:latin typeface="+mn-lt"/>
            </a:endParaRPr>
          </a:p>
          <a:p>
            <a:pPr algn="r">
              <a:lnSpc>
                <a:spcPts val="7500"/>
              </a:lnSpc>
            </a:pPr>
            <a:r>
              <a:rPr lang="en-GB" sz="2000" dirty="0">
                <a:solidFill>
                  <a:srgbClr val="5C881A"/>
                </a:solidFill>
              </a:rPr>
              <a:t>Privacy Guide </a:t>
            </a:r>
            <a:endParaRPr lang="en-GB" sz="2000" u="none" dirty="0">
              <a:solidFill>
                <a:srgbClr val="5C881A"/>
              </a:solidFill>
              <a:latin typeface="+mn-lt"/>
            </a:endParaRPr>
          </a:p>
        </p:txBody>
      </p:sp>
    </p:spTree>
    <p:extLst>
      <p:ext uri="{BB962C8B-B14F-4D97-AF65-F5344CB8AC3E}">
        <p14:creationId xmlns:p14="http://schemas.microsoft.com/office/powerpoint/2010/main" val="4029019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81217" y="143926"/>
            <a:ext cx="8412163" cy="436563"/>
          </a:xfrm>
        </p:spPr>
        <p:txBody>
          <a:bodyPr>
            <a:normAutofit/>
          </a:bodyPr>
          <a:lstStyle/>
          <a:p>
            <a:r>
              <a:rPr lang="en-GB" sz="1600" dirty="0">
                <a:latin typeface="+mn-lt"/>
              </a:rPr>
              <a:t>Privacy Notice </a:t>
            </a:r>
          </a:p>
        </p:txBody>
      </p:sp>
      <p:sp>
        <p:nvSpPr>
          <p:cNvPr id="4" name="Content Placeholder 3"/>
          <p:cNvSpPr>
            <a:spLocks noGrp="1"/>
          </p:cNvSpPr>
          <p:nvPr>
            <p:ph sz="quarter" idx="10"/>
          </p:nvPr>
        </p:nvSpPr>
        <p:spPr>
          <a:xfrm>
            <a:off x="539552" y="980729"/>
            <a:ext cx="8439751" cy="3096344"/>
          </a:xfrm>
        </p:spPr>
        <p:txBody>
          <a:bodyPr>
            <a:normAutofit lnSpcReduction="10000"/>
          </a:bodyPr>
          <a:lstStyle/>
          <a:p>
            <a:pPr marL="0" lvl="0" indent="0" fontAlgn="base">
              <a:spcBef>
                <a:spcPct val="0"/>
              </a:spcBef>
              <a:spcAft>
                <a:spcPct val="0"/>
              </a:spcAft>
              <a:buNone/>
            </a:pPr>
            <a:r>
              <a:rPr lang="en-GB" altLang="en-US" sz="1200" b="1" dirty="0">
                <a:solidFill>
                  <a:srgbClr val="5C881A"/>
                </a:solidFill>
                <a:latin typeface="+mn-lt"/>
                <a:ea typeface="Calibri" pitchFamily="34" charset="0"/>
                <a:cs typeface="Times New Roman" pitchFamily="18" charset="0"/>
              </a:rPr>
              <a:t>Privacy Notice</a:t>
            </a:r>
            <a:endParaRPr lang="en-GB" altLang="en-US" sz="1200" b="1" dirty="0">
              <a:solidFill>
                <a:srgbClr val="5C881A"/>
              </a:solidFill>
              <a:latin typeface="+mn-lt"/>
            </a:endParaRPr>
          </a:p>
          <a:p>
            <a:pPr lvl="0" eaLnBrk="0" hangingPunct="0"/>
            <a:r>
              <a:rPr lang="en-GB" altLang="en-US" sz="1200" dirty="0">
                <a:solidFill>
                  <a:srgbClr val="5C881A"/>
                </a:solidFill>
                <a:latin typeface="+mn-lt"/>
                <a:ea typeface="Calibri" pitchFamily="34" charset="0"/>
                <a:cs typeface="Times New Roman" pitchFamily="18" charset="0"/>
              </a:rPr>
              <a:t>Contractors must always use the current Ofgem Privacy Notice (at time of ECO4 on boarding: </a:t>
            </a:r>
            <a:r>
              <a:rPr lang="en-GB" sz="1200" dirty="0">
                <a:solidFill>
                  <a:srgbClr val="5C881A"/>
                </a:solidFill>
                <a:latin typeface="+mn-lt"/>
                <a:cs typeface="Times New Roman" pitchFamily="18" charset="0"/>
                <a:hlinkClick r:id="rId2">
                  <a:extLst>
                    <a:ext uri="{A12FA001-AC4F-418D-AE19-62706E023703}">
                      <ahyp:hlinkClr xmlns:ahyp="http://schemas.microsoft.com/office/drawing/2018/hyperlinkcolor" val="tx"/>
                    </a:ext>
                  </a:extLst>
                </a:hlinkClick>
              </a:rPr>
              <a:t>ECO4 and The Great British Insulation Scheme and ECO Reporting and Evidencing Forum Privacy Notice</a:t>
            </a:r>
            <a:r>
              <a:rPr lang="en-GB" altLang="en-US" sz="1200" dirty="0">
                <a:solidFill>
                  <a:srgbClr val="5C881A"/>
                </a:solidFill>
                <a:latin typeface="+mn-lt"/>
                <a:cs typeface="Times New Roman" pitchFamily="18" charset="0"/>
              </a:rPr>
              <a:t>) </a:t>
            </a:r>
            <a:r>
              <a:rPr lang="en-GB" altLang="en-US" sz="1200" dirty="0">
                <a:solidFill>
                  <a:srgbClr val="5C881A"/>
                </a:solidFill>
                <a:latin typeface="+mn-lt"/>
                <a:ea typeface="Calibri" pitchFamily="34" charset="0"/>
                <a:cs typeface="Times New Roman" pitchFamily="18" charset="0"/>
              </a:rPr>
              <a:t>or other as instructed by Scottish Power.  Contractors must ensure that the Privacy Notice is provided to the customer(s) at the first point of contact.</a:t>
            </a:r>
            <a:endParaRPr lang="en-GB" altLang="en-US" sz="1200" dirty="0">
              <a:solidFill>
                <a:srgbClr val="5C881A"/>
              </a:solidFill>
              <a:latin typeface="+mn-lt"/>
            </a:endParaRPr>
          </a:p>
          <a:p>
            <a:pPr marL="0" lvl="0" indent="0" eaLnBrk="0" fontAlgn="base" hangingPunct="0">
              <a:spcBef>
                <a:spcPts val="600"/>
              </a:spcBef>
              <a:spcAft>
                <a:spcPct val="0"/>
              </a:spcAft>
              <a:buNone/>
            </a:pPr>
            <a:r>
              <a:rPr lang="en-GB" altLang="en-US" sz="1200" b="1" dirty="0">
                <a:solidFill>
                  <a:srgbClr val="5C881A"/>
                </a:solidFill>
                <a:latin typeface="+mn-lt"/>
                <a:ea typeface="Calibri" pitchFamily="34" charset="0"/>
                <a:cs typeface="Times New Roman" pitchFamily="18" charset="0"/>
              </a:rPr>
              <a:t>Customer Correspondence</a:t>
            </a:r>
            <a:endParaRPr lang="en-GB" altLang="en-US" sz="1200" b="1" dirty="0">
              <a:solidFill>
                <a:srgbClr val="5C881A"/>
              </a:solidFill>
              <a:latin typeface="+mn-lt"/>
            </a:endParaRPr>
          </a:p>
          <a:p>
            <a:pPr lvl="0" eaLnBrk="0" hangingPunct="0"/>
            <a:r>
              <a:rPr lang="en-GB" altLang="en-US" sz="1200" dirty="0">
                <a:solidFill>
                  <a:srgbClr val="5C881A"/>
                </a:solidFill>
                <a:latin typeface="+mn-lt"/>
                <a:ea typeface="Calibri" pitchFamily="34" charset="0"/>
                <a:cs typeface="Times New Roman" pitchFamily="18" charset="0"/>
              </a:rPr>
              <a:t>As soon as you have determined that the measure(s) will be submitted to Scottish Power you must also communicate this to the customer in writing.  This </a:t>
            </a:r>
            <a:r>
              <a:rPr lang="en-GB" altLang="en-US" sz="1200" b="1" dirty="0">
                <a:solidFill>
                  <a:srgbClr val="5C881A"/>
                </a:solidFill>
                <a:latin typeface="+mn-lt"/>
                <a:ea typeface="Calibri" pitchFamily="34" charset="0"/>
                <a:cs typeface="Times New Roman" pitchFamily="18" charset="0"/>
              </a:rPr>
              <a:t>customer correspondence </a:t>
            </a:r>
            <a:r>
              <a:rPr lang="en-GB" altLang="en-US" sz="1200" dirty="0">
                <a:solidFill>
                  <a:srgbClr val="5C881A"/>
                </a:solidFill>
                <a:latin typeface="+mn-lt"/>
                <a:ea typeface="Calibri" pitchFamily="34" charset="0"/>
                <a:cs typeface="Times New Roman" pitchFamily="18" charset="0"/>
              </a:rPr>
              <a:t>(email or letter are acceptable) must be uploaded against the Project/Measure. The customer correspondence must be in the customer name, contain their address and be dated.</a:t>
            </a:r>
          </a:p>
          <a:p>
            <a:pPr lvl="0" eaLnBrk="0" hangingPunct="0"/>
            <a:endParaRPr lang="en-GB" altLang="en-US" sz="1200" dirty="0">
              <a:solidFill>
                <a:srgbClr val="5C881A"/>
              </a:solidFill>
              <a:latin typeface="+mn-lt"/>
            </a:endParaRPr>
          </a:p>
          <a:p>
            <a:pPr marL="0" lvl="0" indent="0" eaLnBrk="0" fontAlgn="base" hangingPunct="0">
              <a:spcBef>
                <a:spcPct val="0"/>
              </a:spcBef>
              <a:spcAft>
                <a:spcPct val="0"/>
              </a:spcAft>
              <a:buNone/>
            </a:pPr>
            <a:r>
              <a:rPr lang="en-GB" altLang="en-US" sz="1200" dirty="0">
                <a:solidFill>
                  <a:srgbClr val="5C881A"/>
                </a:solidFill>
                <a:latin typeface="+mn-lt"/>
                <a:ea typeface="Calibri" pitchFamily="34" charset="0"/>
                <a:cs typeface="Times New Roman" pitchFamily="18" charset="0"/>
              </a:rPr>
              <a:t>Scottish Power have set out below two statements. </a:t>
            </a:r>
            <a:r>
              <a:rPr lang="en-GB" altLang="en-US" sz="1200" dirty="0">
                <a:solidFill>
                  <a:srgbClr val="5C881A"/>
                </a:solidFill>
                <a:latin typeface="+mn-lt"/>
                <a:ea typeface="Times New Roman" pitchFamily="18" charset="0"/>
                <a:cs typeface="Times New Roman" pitchFamily="18" charset="0"/>
              </a:rPr>
              <a:t>The Privacy Notice version referred to in the statements must be updated by the contractor as and when Ofgem publish updates or as advised by Scottish Power. </a:t>
            </a:r>
          </a:p>
          <a:p>
            <a:pPr marL="0" lvl="0" indent="0" eaLnBrk="0" fontAlgn="base" hangingPunct="0">
              <a:spcBef>
                <a:spcPct val="0"/>
              </a:spcBef>
              <a:spcAft>
                <a:spcPct val="0"/>
              </a:spcAft>
              <a:buNone/>
            </a:pPr>
            <a:endParaRPr lang="en-GB" altLang="en-US" sz="1200" dirty="0">
              <a:solidFill>
                <a:srgbClr val="5C881A"/>
              </a:solidFill>
              <a:latin typeface="+mn-lt"/>
            </a:endParaRPr>
          </a:p>
          <a:p>
            <a:pPr marL="0" lvl="0" indent="0" eaLnBrk="0" fontAlgn="base" hangingPunct="0">
              <a:spcBef>
                <a:spcPts val="600"/>
              </a:spcBef>
              <a:spcAft>
                <a:spcPts val="600"/>
              </a:spcAft>
              <a:buNone/>
            </a:pPr>
            <a:r>
              <a:rPr lang="en-GB" altLang="en-US" sz="1200" dirty="0">
                <a:solidFill>
                  <a:srgbClr val="5C881A"/>
                </a:solidFill>
                <a:latin typeface="+mn-lt"/>
                <a:ea typeface="Calibri" pitchFamily="34" charset="0"/>
                <a:cs typeface="Times New Roman" pitchFamily="18" charset="0"/>
              </a:rPr>
              <a:t>Please </a:t>
            </a:r>
            <a:r>
              <a:rPr lang="en-GB" altLang="en-US" sz="1200" i="1" u="sng" dirty="0">
                <a:solidFill>
                  <a:srgbClr val="5C881A"/>
                </a:solidFill>
                <a:latin typeface="+mn-lt"/>
                <a:ea typeface="Calibri" pitchFamily="34" charset="0"/>
                <a:cs typeface="Times New Roman" pitchFamily="18" charset="0"/>
              </a:rPr>
              <a:t>select one statement only </a:t>
            </a:r>
            <a:r>
              <a:rPr lang="en-GB" altLang="en-US" sz="1200" dirty="0">
                <a:solidFill>
                  <a:srgbClr val="5C881A"/>
                </a:solidFill>
                <a:latin typeface="+mn-lt"/>
                <a:ea typeface="Calibri" pitchFamily="34" charset="0"/>
                <a:cs typeface="Times New Roman" pitchFamily="18" charset="0"/>
              </a:rPr>
              <a:t>for inclusion in the customer correspondence communication: </a:t>
            </a:r>
            <a:endParaRPr lang="en-GB" altLang="en-US" sz="1200" dirty="0">
              <a:solidFill>
                <a:srgbClr val="5C881A"/>
              </a:solidFill>
              <a:latin typeface="+mn-lt"/>
            </a:endParaRPr>
          </a:p>
          <a:p>
            <a:pPr marL="0" lvl="0" indent="0" eaLnBrk="0" fontAlgn="base" hangingPunct="0">
              <a:spcBef>
                <a:spcPct val="0"/>
              </a:spcBef>
              <a:spcAft>
                <a:spcPct val="0"/>
              </a:spcAft>
              <a:buNone/>
            </a:pPr>
            <a:r>
              <a:rPr lang="en-GB" altLang="en-US" sz="1200" b="1" dirty="0">
                <a:solidFill>
                  <a:srgbClr val="5C881A"/>
                </a:solidFill>
                <a:latin typeface="+mn-lt"/>
                <a:ea typeface="Calibri" pitchFamily="34" charset="0"/>
                <a:cs typeface="Times New Roman" pitchFamily="18" charset="0"/>
              </a:rPr>
              <a:t>1) For measure(s) DWP fully matched, or measure(s) where benefit evidence has been collected but that evidence does </a:t>
            </a:r>
            <a:r>
              <a:rPr lang="en-GB" altLang="en-US" sz="1200" b="1" u="sng" dirty="0">
                <a:solidFill>
                  <a:srgbClr val="5C881A"/>
                </a:solidFill>
                <a:latin typeface="+mn-lt"/>
                <a:ea typeface="Calibri" pitchFamily="34" charset="0"/>
                <a:cs typeface="Times New Roman" pitchFamily="18" charset="0"/>
              </a:rPr>
              <a:t>not</a:t>
            </a:r>
            <a:r>
              <a:rPr lang="en-GB" altLang="en-US" sz="1200" b="1" dirty="0">
                <a:solidFill>
                  <a:srgbClr val="5C881A"/>
                </a:solidFill>
                <a:latin typeface="+mn-lt"/>
                <a:ea typeface="Calibri" pitchFamily="34" charset="0"/>
                <a:cs typeface="Times New Roman" pitchFamily="18" charset="0"/>
              </a:rPr>
              <a:t> include health related data, please include:</a:t>
            </a:r>
            <a:endParaRPr lang="en-GB" altLang="en-US" sz="1200" dirty="0">
              <a:solidFill>
                <a:srgbClr val="5C881A"/>
              </a:solidFill>
              <a:latin typeface="+mn-lt"/>
            </a:endParaRPr>
          </a:p>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3175139904"/>
              </p:ext>
            </p:extLst>
          </p:nvPr>
        </p:nvGraphicFramePr>
        <p:xfrm>
          <a:off x="755576" y="4301198"/>
          <a:ext cx="8042740" cy="1661033"/>
        </p:xfrm>
        <a:graphic>
          <a:graphicData uri="http://schemas.openxmlformats.org/drawingml/2006/table">
            <a:tbl>
              <a:tblPr firstRow="1" firstCol="1" bandRow="1">
                <a:tableStyleId>{5940675A-B579-460E-94D1-54222C63F5DA}</a:tableStyleId>
              </a:tblPr>
              <a:tblGrid>
                <a:gridCol w="8042740">
                  <a:extLst>
                    <a:ext uri="{9D8B030D-6E8A-4147-A177-3AD203B41FA5}">
                      <a16:colId xmlns:a16="http://schemas.microsoft.com/office/drawing/2014/main" val="20000"/>
                    </a:ext>
                  </a:extLst>
                </a:gridCol>
              </a:tblGrid>
              <a:tr h="0">
                <a:tc>
                  <a:txBody>
                    <a:bodyPr/>
                    <a:lstStyle/>
                    <a:p>
                      <a:r>
                        <a:rPr lang="en-GB" sz="1200" kern="1200" dirty="0">
                          <a:solidFill>
                            <a:schemeClr val="tx1"/>
                          </a:solidFill>
                          <a:latin typeface="+mn-lt"/>
                          <a:ea typeface="+mn-ea"/>
                          <a:cs typeface="+mn-cs"/>
                        </a:rPr>
                        <a:t>I am writing to inform you in relation to the recent installation under the Energy Company Obligation (ECO) Scheme that Scottish Power have funded your installation.  As outlined in the Privacy Notice (ECO4 and The Great British Insulation Scheme and ECO Reporting and Evidencing Forum Privacy Notice) which you have previously received from us we are obliged to pass details of your installation, including your name and address, to Scottish Power who will only use your details in relation to the administration of the Scheme.</a:t>
                      </a:r>
                    </a:p>
                    <a:p>
                      <a:r>
                        <a:rPr lang="en-GB" sz="1200" kern="1200" dirty="0">
                          <a:solidFill>
                            <a:schemeClr val="tx1"/>
                          </a:solidFill>
                          <a:latin typeface="+mn-lt"/>
                          <a:ea typeface="+mn-ea"/>
                          <a:cs typeface="+mn-cs"/>
                        </a:rPr>
                        <a:t> </a:t>
                      </a:r>
                    </a:p>
                    <a:p>
                      <a:r>
                        <a:rPr lang="en-GB" sz="1200" kern="1200" dirty="0">
                          <a:solidFill>
                            <a:schemeClr val="tx1"/>
                          </a:solidFill>
                          <a:latin typeface="+mn-lt"/>
                          <a:ea typeface="+mn-ea"/>
                          <a:cs typeface="+mn-cs"/>
                        </a:rPr>
                        <a:t>To find out more about how Scottish Power use your information, please view their Privacy Information Notice available at</a:t>
                      </a:r>
                      <a:endParaRPr lang="en-GB" sz="1200" kern="1200" dirty="0">
                        <a:solidFill>
                          <a:schemeClr val="tx1"/>
                        </a:solidFill>
                        <a:latin typeface="+mn-lt"/>
                        <a:ea typeface="+mn-ea"/>
                        <a:cs typeface="+mn-cs"/>
                        <a:hlinkClick r:id="rId3">
                          <a:extLst>
                            <a:ext uri="{A12FA001-AC4F-418D-AE19-62706E023703}">
                              <ahyp:hlinkClr xmlns:ahyp="http://schemas.microsoft.com/office/drawing/2018/hyperlinkcolor" val="tx"/>
                            </a:ext>
                          </a:extLst>
                        </a:hlinkClick>
                      </a:endParaRPr>
                    </a:p>
                    <a:p>
                      <a:r>
                        <a:rPr lang="en-GB" sz="1200" kern="1200" dirty="0">
                          <a:solidFill>
                            <a:schemeClr val="tx1"/>
                          </a:solidFill>
                          <a:latin typeface="+mn-lt"/>
                          <a:ea typeface="+mn-ea"/>
                          <a:cs typeface="+mn-cs"/>
                          <a:hlinkClick r:id="rId3">
                            <a:extLst>
                              <a:ext uri="{A12FA001-AC4F-418D-AE19-62706E023703}">
                                <ahyp:hlinkClr xmlns:ahyp="http://schemas.microsoft.com/office/drawing/2018/hyperlinkcolor" val="tx"/>
                              </a:ext>
                            </a:extLst>
                          </a:hlinkClick>
                        </a:rPr>
                        <a:t>www.scottishpower.co.uk/privacy</a:t>
                      </a:r>
                      <a:endParaRPr lang="en-GB" sz="1200" kern="1200" dirty="0">
                        <a:solidFill>
                          <a:schemeClr val="tx1"/>
                        </a:solidFill>
                        <a:latin typeface="+mn-lt"/>
                        <a:ea typeface="+mn-ea"/>
                        <a:cs typeface="+mn-cs"/>
                      </a:endParaRPr>
                    </a:p>
                    <a:p>
                      <a:pPr>
                        <a:lnSpc>
                          <a:spcPct val="115000"/>
                        </a:lnSpc>
                        <a:spcAft>
                          <a:spcPts val="0"/>
                        </a:spcAft>
                      </a:pPr>
                      <a:endParaRPr lang="en-GB" sz="1200" b="1" dirty="0">
                        <a:solidFill>
                          <a:schemeClr val="accent4">
                            <a:lumMod val="10000"/>
                          </a:schemeClr>
                        </a:solidFill>
                        <a:effectLst/>
                        <a:latin typeface="Calibri"/>
                        <a:ea typeface="+mn-ea"/>
                        <a:cs typeface="Times New Roman"/>
                      </a:endParaRPr>
                    </a:p>
                  </a:txBody>
                  <a:tcPr marL="63305" marR="63305"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070168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81217" y="143926"/>
            <a:ext cx="8412163" cy="436563"/>
          </a:xfrm>
        </p:spPr>
        <p:txBody>
          <a:bodyPr>
            <a:normAutofit/>
          </a:bodyPr>
          <a:lstStyle/>
          <a:p>
            <a:r>
              <a:rPr lang="en-GB" sz="1600" dirty="0">
                <a:latin typeface="+mn-lt"/>
              </a:rPr>
              <a:t>Privacy Notice </a:t>
            </a:r>
          </a:p>
        </p:txBody>
      </p:sp>
      <p:sp>
        <p:nvSpPr>
          <p:cNvPr id="6" name="Rectangle 5"/>
          <p:cNvSpPr/>
          <p:nvPr/>
        </p:nvSpPr>
        <p:spPr>
          <a:xfrm>
            <a:off x="511432" y="1052736"/>
            <a:ext cx="8309040" cy="276999"/>
          </a:xfrm>
          <a:prstGeom prst="rect">
            <a:avLst/>
          </a:prstGeom>
        </p:spPr>
        <p:txBody>
          <a:bodyPr wrap="square">
            <a:spAutoFit/>
          </a:bodyPr>
          <a:lstStyle/>
          <a:p>
            <a:pPr lvl="0" eaLnBrk="0" hangingPunct="0"/>
            <a:r>
              <a:rPr lang="en-GB" altLang="en-US" sz="1200" b="1" dirty="0">
                <a:solidFill>
                  <a:srgbClr val="5C881A"/>
                </a:solidFill>
                <a:latin typeface="+mn-lt"/>
                <a:ea typeface="Calibri" pitchFamily="34" charset="0"/>
                <a:cs typeface="Times New Roman" pitchFamily="18" charset="0"/>
              </a:rPr>
              <a:t>2) For measures where benefit evidence has been collected and that evidence </a:t>
            </a:r>
            <a:r>
              <a:rPr lang="en-GB" altLang="en-US" sz="1200" b="1" u="sng" dirty="0">
                <a:solidFill>
                  <a:srgbClr val="5C881A"/>
                </a:solidFill>
                <a:latin typeface="+mn-lt"/>
                <a:ea typeface="Calibri" pitchFamily="34" charset="0"/>
                <a:cs typeface="Times New Roman" pitchFamily="18" charset="0"/>
              </a:rPr>
              <a:t>DOES</a:t>
            </a:r>
            <a:r>
              <a:rPr lang="en-GB" altLang="en-US" sz="1200" b="1" dirty="0">
                <a:solidFill>
                  <a:srgbClr val="5C881A"/>
                </a:solidFill>
                <a:latin typeface="+mn-lt"/>
                <a:ea typeface="Calibri" pitchFamily="34" charset="0"/>
                <a:cs typeface="Times New Roman" pitchFamily="18" charset="0"/>
              </a:rPr>
              <a:t> include health related data, please include:</a:t>
            </a:r>
          </a:p>
        </p:txBody>
      </p:sp>
      <p:sp>
        <p:nvSpPr>
          <p:cNvPr id="8" name="Rectangle 7"/>
          <p:cNvSpPr/>
          <p:nvPr/>
        </p:nvSpPr>
        <p:spPr>
          <a:xfrm>
            <a:off x="755576" y="1412776"/>
            <a:ext cx="7848872" cy="360098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457200"/>
            <a:r>
              <a:rPr lang="en-GB" sz="1200" dirty="0">
                <a:solidFill>
                  <a:schemeClr val="tx1"/>
                </a:solidFill>
              </a:rPr>
              <a:t>In order to check your eligibility for the scheme, we need to obtain confirmation from DWP. In your case, the DWP were unable to provide confirmation.  We therefore needed evidence of your qualifying benefits which may include information about your health.  The energy supplier which funds your measures is required to collect such evidence to demonstrate energy efficiency measures are funded in line with the rules of the ECO Scheme*.  As outlined in the Privacy Notice (</a:t>
            </a:r>
            <a:r>
              <a:rPr lang="en-GB" sz="1200" kern="1200" dirty="0">
                <a:solidFill>
                  <a:schemeClr val="tx1"/>
                </a:solidFill>
                <a:latin typeface="+mn-lt"/>
                <a:ea typeface="+mn-ea"/>
                <a:cs typeface="+mn-cs"/>
              </a:rPr>
              <a:t>ECO4 and The Great British Insulation Scheme and ECO Reporting and Evidencing Forum Privacy Notice</a:t>
            </a:r>
            <a:r>
              <a:rPr lang="en-GB" sz="1200" dirty="0">
                <a:solidFill>
                  <a:schemeClr val="tx1"/>
                </a:solidFill>
              </a:rPr>
              <a:t>) that you have previously received from us, we therefore must pass details of the measure installed at your property, together with your name and address and any necessary information about your health to the funding energy supplier for that purpose.  In this case, the funding energy supplier is </a:t>
            </a:r>
            <a:r>
              <a:rPr lang="en-GB" sz="1200" dirty="0" err="1">
                <a:solidFill>
                  <a:schemeClr val="tx1"/>
                </a:solidFill>
              </a:rPr>
              <a:t>ScottishPower</a:t>
            </a:r>
            <a:r>
              <a:rPr lang="en-GB" sz="1200" dirty="0">
                <a:solidFill>
                  <a:schemeClr val="tx1"/>
                </a:solidFill>
              </a:rPr>
              <a:t>. </a:t>
            </a:r>
            <a:r>
              <a:rPr lang="en-GB" sz="1200" dirty="0" err="1">
                <a:solidFill>
                  <a:schemeClr val="tx1"/>
                </a:solidFill>
              </a:rPr>
              <a:t>ScottishPower</a:t>
            </a:r>
            <a:r>
              <a:rPr lang="en-GB" sz="1200" dirty="0">
                <a:solidFill>
                  <a:schemeClr val="tx1"/>
                </a:solidFill>
              </a:rPr>
              <a:t> will only use the information passed to them as necessary in relation to the administration of the ECO Scheme and will process that health information on the basis that the ECO Scheme aims to help safeguard the economic well-being of certain individuals.  </a:t>
            </a:r>
          </a:p>
          <a:p>
            <a:pPr marL="457200"/>
            <a:r>
              <a:rPr lang="en-GB" sz="1200" dirty="0">
                <a:solidFill>
                  <a:schemeClr val="tx1"/>
                </a:solidFill>
              </a:rPr>
              <a:t> </a:t>
            </a:r>
          </a:p>
          <a:p>
            <a:pPr marL="457200"/>
            <a:r>
              <a:rPr lang="en-GB" sz="1200" dirty="0">
                <a:solidFill>
                  <a:schemeClr val="tx1"/>
                </a:solidFill>
              </a:rPr>
              <a:t>To find out more about how </a:t>
            </a:r>
            <a:r>
              <a:rPr lang="en-GB" sz="1200" dirty="0" err="1">
                <a:solidFill>
                  <a:schemeClr val="tx1"/>
                </a:solidFill>
              </a:rPr>
              <a:t>ScottishPower</a:t>
            </a:r>
            <a:r>
              <a:rPr lang="en-GB" sz="1200" dirty="0">
                <a:solidFill>
                  <a:schemeClr val="tx1"/>
                </a:solidFill>
              </a:rPr>
              <a:t> use your information, please view their Privacy Information Notice available at </a:t>
            </a:r>
            <a:r>
              <a:rPr lang="en-GB" sz="1200" dirty="0">
                <a:solidFill>
                  <a:schemeClr val="tx1"/>
                </a:solidFill>
                <a:hlinkClick r:id="rId2">
                  <a:extLst>
                    <a:ext uri="{A12FA001-AC4F-418D-AE19-62706E023703}">
                      <ahyp:hlinkClr xmlns:ahyp="http://schemas.microsoft.com/office/drawing/2018/hyperlinkcolor" val="tx"/>
                    </a:ext>
                  </a:extLst>
                </a:hlinkClick>
              </a:rPr>
              <a:t>www.scottishpower.co.uk/privacy</a:t>
            </a:r>
            <a:endParaRPr lang="en-GB" sz="1200" dirty="0">
              <a:solidFill>
                <a:schemeClr val="tx1"/>
              </a:solidFill>
            </a:endParaRPr>
          </a:p>
          <a:p>
            <a:pPr marL="457200"/>
            <a:r>
              <a:rPr lang="en-GB" sz="1200" dirty="0">
                <a:solidFill>
                  <a:schemeClr val="tx1"/>
                </a:solidFill>
              </a:rPr>
              <a:t> </a:t>
            </a:r>
          </a:p>
          <a:p>
            <a:pPr marL="457200"/>
            <a:r>
              <a:rPr lang="en-GB" sz="1200" dirty="0">
                <a:solidFill>
                  <a:schemeClr val="tx1"/>
                </a:solidFill>
              </a:rPr>
              <a:t>*The successful operation of the Energy Company Obligation (ECO) scheme is a significant factor in helping reduce energy costs for consumers, to improve their energy efficiency and generally improve health and well-being as a result. </a:t>
            </a:r>
          </a:p>
          <a:p>
            <a:endParaRPr lang="en-GB" sz="1200" dirty="0"/>
          </a:p>
        </p:txBody>
      </p:sp>
      <p:sp>
        <p:nvSpPr>
          <p:cNvPr id="10" name="Rectangle 1"/>
          <p:cNvSpPr>
            <a:spLocks noChangeArrowheads="1"/>
          </p:cNvSpPr>
          <p:nvPr/>
        </p:nvSpPr>
        <p:spPr bwMode="auto">
          <a:xfrm>
            <a:off x="511432" y="5027692"/>
            <a:ext cx="824811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marL="2286000" fontAlgn="base">
              <a:spcBef>
                <a:spcPct val="0"/>
              </a:spcBef>
              <a:spcAft>
                <a:spcPct val="0"/>
              </a:spcAft>
              <a:defRPr>
                <a:solidFill>
                  <a:schemeClr val="tx1"/>
                </a:solidFill>
                <a:latin typeface="Arial" pitchFamily="34" charset="0"/>
                <a:cs typeface="Arial" pitchFamily="34" charset="0"/>
              </a:defRPr>
            </a:lvl6pPr>
            <a:lvl7pPr marL="2743200" fontAlgn="base">
              <a:spcBef>
                <a:spcPct val="0"/>
              </a:spcBef>
              <a:spcAft>
                <a:spcPct val="0"/>
              </a:spcAft>
              <a:defRPr>
                <a:solidFill>
                  <a:schemeClr val="tx1"/>
                </a:solidFill>
                <a:latin typeface="Arial" pitchFamily="34" charset="0"/>
                <a:cs typeface="Arial" pitchFamily="34" charset="0"/>
              </a:defRPr>
            </a:lvl7pPr>
            <a:lvl8pPr marL="3200400" fontAlgn="base">
              <a:spcBef>
                <a:spcPct val="0"/>
              </a:spcBef>
              <a:spcAft>
                <a:spcPct val="0"/>
              </a:spcAft>
              <a:defRPr>
                <a:solidFill>
                  <a:schemeClr val="tx1"/>
                </a:solidFill>
                <a:latin typeface="Arial" pitchFamily="34" charset="0"/>
                <a:cs typeface="Arial" pitchFamily="34" charset="0"/>
              </a:defRPr>
            </a:lvl8pPr>
            <a:lvl9pPr marL="3657600" fontAlgn="base">
              <a:spcBef>
                <a:spcPct val="0"/>
              </a:spcBef>
              <a:spcAft>
                <a:spcPct val="0"/>
              </a:spcAft>
              <a:defRPr>
                <a:solidFill>
                  <a:schemeClr val="tx1"/>
                </a:solidFill>
                <a:latin typeface="Arial" pitchFamily="34" charset="0"/>
                <a:cs typeface="Arial" pitchFamily="34" charset="0"/>
              </a:defRPr>
            </a:lvl9pPr>
          </a:lstStyle>
          <a:p>
            <a:pPr fontAlgn="base" hangingPunct="0"/>
            <a:r>
              <a:rPr lang="en-GB" sz="1200" b="1" dirty="0">
                <a:solidFill>
                  <a:srgbClr val="5C881A"/>
                </a:solidFill>
                <a:latin typeface="+mn-lt"/>
                <a:ea typeface="Calibri" pitchFamily="34" charset="0"/>
                <a:cs typeface="Times New Roman" pitchFamily="18" charset="0"/>
              </a:rPr>
              <a:t>Contractors to note:</a:t>
            </a:r>
            <a:endParaRPr lang="en-GB" sz="1200" dirty="0">
              <a:solidFill>
                <a:srgbClr val="5C881A"/>
              </a:solidFill>
              <a:latin typeface="+mn-lt"/>
              <a:cs typeface="Times New Roman" pitchFamily="18" charset="0"/>
            </a:endParaRPr>
          </a:p>
          <a:p>
            <a:pPr marL="342900" lvl="0" indent="-342900" fontAlgn="base" hangingPunct="0">
              <a:buFont typeface="Symbol" panose="05050102010706020507" pitchFamily="18" charset="2"/>
              <a:buChar char=""/>
            </a:pPr>
            <a:r>
              <a:rPr lang="en-GB" sz="1200" dirty="0">
                <a:solidFill>
                  <a:srgbClr val="5C881A"/>
                </a:solidFill>
                <a:latin typeface="+mn-lt"/>
                <a:cs typeface="Times New Roman" pitchFamily="18" charset="0"/>
              </a:rPr>
              <a:t>Scottish Power is not the Data Controller to be detailed on the Privacy Notice; and does not need to be named as the Controller by you, when you advise the customer that the measure is being passed to </a:t>
            </a:r>
            <a:r>
              <a:rPr lang="en-GB" sz="1200" dirty="0" err="1">
                <a:solidFill>
                  <a:srgbClr val="5C881A"/>
                </a:solidFill>
                <a:latin typeface="+mn-lt"/>
                <a:cs typeface="Times New Roman" pitchFamily="18" charset="0"/>
              </a:rPr>
              <a:t>ScottishPower</a:t>
            </a:r>
            <a:r>
              <a:rPr lang="en-GB" sz="1200" dirty="0">
                <a:solidFill>
                  <a:srgbClr val="5C881A"/>
                </a:solidFill>
                <a:latin typeface="+mn-lt"/>
                <a:cs typeface="Times New Roman" pitchFamily="18" charset="0"/>
              </a:rPr>
              <a:t>. </a:t>
            </a:r>
          </a:p>
          <a:p>
            <a:pPr marL="342900" lvl="0" indent="-342900" fontAlgn="base" hangingPunct="0">
              <a:buFont typeface="Symbol" panose="05050102010706020507" pitchFamily="18" charset="2"/>
              <a:buChar char=""/>
            </a:pPr>
            <a:r>
              <a:rPr lang="en-GB" sz="1200" dirty="0">
                <a:solidFill>
                  <a:srgbClr val="5C881A"/>
                </a:solidFill>
                <a:latin typeface="+mn-lt"/>
                <a:cs typeface="Times New Roman" pitchFamily="18" charset="0"/>
              </a:rPr>
              <a:t>Full details of our Data Controller can be found within our Privacy Information Notice, as indicated in the statements above.</a:t>
            </a:r>
          </a:p>
          <a:p>
            <a:pPr marL="342900" lvl="0" indent="-342900" fontAlgn="base" hangingPunct="0">
              <a:buFont typeface="Symbol" panose="05050102010706020507" pitchFamily="18" charset="2"/>
              <a:buChar char=""/>
            </a:pPr>
            <a:r>
              <a:rPr lang="en-GB" sz="1200" dirty="0">
                <a:solidFill>
                  <a:srgbClr val="5C881A"/>
                </a:solidFill>
                <a:latin typeface="+mn-lt"/>
                <a:cs typeface="Times New Roman" pitchFamily="18" charset="0"/>
              </a:rPr>
              <a:t>Therefore, you should process the data you collect in accordance with your own in-house data protection policies and  as required by your ECO supply chain counter fraud procedures.</a:t>
            </a:r>
          </a:p>
          <a:p>
            <a:pPr marL="342900" lvl="0" indent="-342900">
              <a:buFont typeface="Symbol" panose="05050102010706020507" pitchFamily="18" charset="2"/>
              <a:buChar char=""/>
            </a:pPr>
            <a:r>
              <a:rPr lang="en-GB" sz="1200" dirty="0">
                <a:solidFill>
                  <a:srgbClr val="5C881A"/>
                </a:solidFill>
                <a:latin typeface="+mn-lt"/>
                <a:cs typeface="Times New Roman" pitchFamily="18" charset="0"/>
              </a:rPr>
              <a:t>Only the Privacy Notice and supporting correspondence as advised should be uploaded to </a:t>
            </a:r>
            <a:r>
              <a:rPr lang="en-GB" sz="1200" dirty="0" err="1">
                <a:solidFill>
                  <a:srgbClr val="5C881A"/>
                </a:solidFill>
                <a:latin typeface="+mn-lt"/>
                <a:cs typeface="Times New Roman" pitchFamily="18" charset="0"/>
              </a:rPr>
              <a:t>ScottishPower’s</a:t>
            </a:r>
            <a:r>
              <a:rPr lang="en-GB" sz="1200" dirty="0">
                <a:solidFill>
                  <a:srgbClr val="5C881A"/>
                </a:solidFill>
                <a:latin typeface="+mn-lt"/>
                <a:cs typeface="Times New Roman" pitchFamily="18" charset="0"/>
              </a:rPr>
              <a:t> system.  Please </a:t>
            </a:r>
            <a:r>
              <a:rPr lang="en-GB" sz="1200" b="1" u="sng" dirty="0">
                <a:solidFill>
                  <a:srgbClr val="5C881A"/>
                </a:solidFill>
                <a:latin typeface="+mn-lt"/>
                <a:cs typeface="Times New Roman" pitchFamily="18" charset="0"/>
              </a:rPr>
              <a:t>do NOT upload any consent form</a:t>
            </a:r>
            <a:r>
              <a:rPr lang="en-GB" sz="1200" dirty="0">
                <a:solidFill>
                  <a:srgbClr val="5C881A"/>
                </a:solidFill>
                <a:latin typeface="+mn-lt"/>
                <a:cs typeface="Times New Roman" pitchFamily="18" charset="0"/>
              </a:rPr>
              <a:t>.</a:t>
            </a:r>
          </a:p>
        </p:txBody>
      </p:sp>
    </p:spTree>
    <p:extLst>
      <p:ext uri="{BB962C8B-B14F-4D97-AF65-F5344CB8AC3E}">
        <p14:creationId xmlns:p14="http://schemas.microsoft.com/office/powerpoint/2010/main" val="1991482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760</Words>
  <Application>Microsoft Office PowerPoint</Application>
  <PresentationFormat>On-screen Show (4:3)</PresentationFormat>
  <Paragraphs>28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Symbol</vt:lpstr>
      <vt:lpstr>Office Theme</vt:lpstr>
      <vt:lpstr>PowerPoint Presentation</vt:lpstr>
      <vt:lpstr>Privacy Notice </vt:lpstr>
      <vt:lpstr>Privacy Notice </vt:lpstr>
    </vt:vector>
  </TitlesOfParts>
  <Company>IBERDROLA 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Notice Contactors must always use the current Ofgem Privacy Notice (at time of ECO3 on boarding: version October 2018 Version 3.0) or other as instructed by Scottish Power.  Contractors must ensure that the Privacy Notice is provided to the customer(s) at the first point of contact. Customer Correspondence As soon as you have determined that the measure(s) will be submitted to Scottish Power you must also communicate this to the customer in writing.  This customer correspondence (email or letter are acceptable) must be uploaded to Powerlink against the measure(s) prior to the measure(s) being contractor approved. The customer correspondence must be in the customer name, contain their address and be dated. Scottish Power have set out below two statements. The Privacy Notice version referred to in the statements must be updated by the contractor as and when Ofgem publish updates or as advised by Scottish Power.  Please select one statement only for inclusion in the customer correspondence communication:  1) For measure(s) DWP matched or measure(s) where benefit evidence has been collected but that evidence does not include health related data</dc:title>
  <dc:creator>Houchen, Kara</dc:creator>
  <cp:lastModifiedBy>Lee, Oliver</cp:lastModifiedBy>
  <cp:revision>12</cp:revision>
  <dcterms:created xsi:type="dcterms:W3CDTF">2019-01-29T10:37:14Z</dcterms:created>
  <dcterms:modified xsi:type="dcterms:W3CDTF">2023-10-17T13:36:51Z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19c027e-33b7-45fc-a572-8ffa5d09ec36_Enabled">
    <vt:lpwstr>true</vt:lpwstr>
  </property>
  <property fmtid="{D5CDD505-2E9C-101B-9397-08002B2CF9AE}" pid="3" name="MSIP_Label_019c027e-33b7-45fc-a572-8ffa5d09ec36_SetDate">
    <vt:lpwstr>2023-10-17T13:36:50Z</vt:lpwstr>
  </property>
  <property fmtid="{D5CDD505-2E9C-101B-9397-08002B2CF9AE}" pid="4" name="MSIP_Label_019c027e-33b7-45fc-a572-8ffa5d09ec36_Method">
    <vt:lpwstr>Standard</vt:lpwstr>
  </property>
  <property fmtid="{D5CDD505-2E9C-101B-9397-08002B2CF9AE}" pid="5" name="MSIP_Label_019c027e-33b7-45fc-a572-8ffa5d09ec36_Name">
    <vt:lpwstr>Internal Use</vt:lpwstr>
  </property>
  <property fmtid="{D5CDD505-2E9C-101B-9397-08002B2CF9AE}" pid="6" name="MSIP_Label_019c027e-33b7-45fc-a572-8ffa5d09ec36_SiteId">
    <vt:lpwstr>031a09bc-a2bf-44df-888e-4e09355b7a24</vt:lpwstr>
  </property>
  <property fmtid="{D5CDD505-2E9C-101B-9397-08002B2CF9AE}" pid="7" name="MSIP_Label_019c027e-33b7-45fc-a572-8ffa5d09ec36_ActionId">
    <vt:lpwstr>1e13218d-bcb1-48ba-b9f6-9870c2f53ea5</vt:lpwstr>
  </property>
  <property fmtid="{D5CDD505-2E9C-101B-9397-08002B2CF9AE}" pid="8" name="MSIP_Label_019c027e-33b7-45fc-a572-8ffa5d09ec36_ContentBits">
    <vt:lpwstr>2</vt:lpwstr>
  </property>
</Properties>
</file>